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1"/>
  </p:notesMasterIdLst>
  <p:handoutMasterIdLst>
    <p:handoutMasterId r:id="rId62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987" r:id="rId30"/>
    <p:sldId id="2809" r:id="rId31"/>
    <p:sldId id="2982" r:id="rId32"/>
    <p:sldId id="1863" r:id="rId33"/>
    <p:sldId id="2865" r:id="rId34"/>
    <p:sldId id="2710" r:id="rId35"/>
    <p:sldId id="2818" r:id="rId36"/>
    <p:sldId id="2981" r:id="rId37"/>
    <p:sldId id="2989" r:id="rId38"/>
    <p:sldId id="2990" r:id="rId39"/>
    <p:sldId id="2992" r:id="rId40"/>
    <p:sldId id="2802" r:id="rId41"/>
    <p:sldId id="2993" r:id="rId42"/>
    <p:sldId id="2994" r:id="rId43"/>
    <p:sldId id="2991" r:id="rId44"/>
    <p:sldId id="2983" r:id="rId45"/>
    <p:sldId id="2045" r:id="rId46"/>
    <p:sldId id="2984" r:id="rId47"/>
    <p:sldId id="2985" r:id="rId48"/>
    <p:sldId id="2945" r:id="rId49"/>
    <p:sldId id="2986" r:id="rId50"/>
    <p:sldId id="2951" r:id="rId51"/>
    <p:sldId id="2956" r:id="rId52"/>
    <p:sldId id="2957" r:id="rId53"/>
    <p:sldId id="2857" r:id="rId54"/>
    <p:sldId id="2877" r:id="rId55"/>
    <p:sldId id="2863" r:id="rId56"/>
    <p:sldId id="2864" r:id="rId57"/>
    <p:sldId id="2872" r:id="rId58"/>
    <p:sldId id="2860" r:id="rId59"/>
    <p:sldId id="205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6"/>
    <p:restoredTop sz="96256"/>
  </p:normalViewPr>
  <p:slideViewPr>
    <p:cSldViewPr snapToGrid="0" snapToObjects="1">
      <p:cViewPr varScale="1">
        <p:scale>
          <a:sx n="186" d="100"/>
          <a:sy n="186" d="100"/>
        </p:scale>
        <p:origin x="216" y="2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11/15/22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2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.Lelse1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1.03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56084" y="2212429"/>
            <a:ext cx="468909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10,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832850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5964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(1's Compliment Copy)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Biwise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69444"/>
              </p:ext>
            </p:extLst>
          </p:nvPr>
        </p:nvGraphicFramePr>
        <p:xfrm>
          <a:off x="311217" y="3928100"/>
          <a:ext cx="11479730" cy="20913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~x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&lt;none&gt;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70" y="682285"/>
            <a:ext cx="7312164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</a:t>
            </a: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507176" y="1071089"/>
            <a:ext cx="5695839" cy="1749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16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282420" y="4091009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6331256" y="563151"/>
            <a:ext cx="4546061" cy="2591320"/>
            <a:chOff x="6708841" y="399696"/>
            <a:chExt cx="4546061" cy="2591320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08841" y="399696"/>
              <a:ext cx="4546061" cy="25913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6376086" y="3703530"/>
            <a:ext cx="4501232" cy="2576291"/>
            <a:chOff x="6332708" y="4161709"/>
            <a:chExt cx="4501232" cy="2576291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32708" y="4161709"/>
              <a:ext cx="4501232" cy="25762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 </a:t>
            </a:r>
            <a:r>
              <a:rPr lang="en-US" dirty="0"/>
              <a:t>versus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Bit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185143" y="1064042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C64BF7-600D-4F7C-51FD-42AD3E8E71E9}"/>
              </a:ext>
            </a:extLst>
          </p:cNvPr>
          <p:cNvGrpSpPr/>
          <p:nvPr/>
        </p:nvGrpSpPr>
        <p:grpSpPr>
          <a:xfrm>
            <a:off x="6278808" y="676563"/>
            <a:ext cx="5501387" cy="3000492"/>
            <a:chOff x="6278808" y="676563"/>
            <a:chExt cx="5501387" cy="30004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BC1DFA-9D8C-8879-D213-8F93CC6D0ED5}"/>
                </a:ext>
              </a:extLst>
            </p:cNvPr>
            <p:cNvGrpSpPr/>
            <p:nvPr/>
          </p:nvGrpSpPr>
          <p:grpSpPr>
            <a:xfrm>
              <a:off x="6278808" y="676563"/>
              <a:ext cx="5501387" cy="3000492"/>
              <a:chOff x="6332707" y="4161709"/>
              <a:chExt cx="5501387" cy="3000492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3025578-CEAD-1E7D-D4FF-78DB54A53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2707" y="4161709"/>
                <a:ext cx="5501387" cy="30004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0xff ff ff </a:t>
                </a:r>
                <a:r>
                  <a:rPr lang="en-US" sz="2000" dirty="0" err="1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df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571692-613B-7F68-DA69-B351C6B67BAB}"/>
                  </a:ext>
                </a:extLst>
              </p:cNvPr>
              <p:cNvCxnSpPr/>
              <p:nvPr/>
            </p:nvCxnSpPr>
            <p:spPr>
              <a:xfrm>
                <a:off x="8933235" y="5560863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1FDA4E-CE18-831C-2898-5DB239056985}"/>
                  </a:ext>
                </a:extLst>
              </p:cNvPr>
              <p:cNvCxnSpPr/>
              <p:nvPr/>
            </p:nvCxnSpPr>
            <p:spPr>
              <a:xfrm>
                <a:off x="9309370" y="5531681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6FE4449-918B-2C6C-FBE1-D68D62B2D7A5}"/>
                  </a:ext>
                </a:extLst>
              </p:cNvPr>
              <p:cNvCxnSpPr/>
              <p:nvPr/>
            </p:nvCxnSpPr>
            <p:spPr>
              <a:xfrm>
                <a:off x="8933235" y="4584789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0B71C7-6F05-609B-93AF-9D44C18D7E4A}"/>
                  </a:ext>
                </a:extLst>
              </p:cNvPr>
              <p:cNvCxnSpPr/>
              <p:nvPr/>
            </p:nvCxnSpPr>
            <p:spPr>
              <a:xfrm>
                <a:off x="9309370" y="4555607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E066AD-BEBF-4A0E-ED6A-6A77CA80918B}"/>
                  </a:ext>
                </a:extLst>
              </p:cNvPr>
              <p:cNvSpPr txBox="1"/>
              <p:nvPr/>
            </p:nvSpPr>
            <p:spPr>
              <a:xfrm>
                <a:off x="9309370" y="5656901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forces to a 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824E921-62B7-D977-F7F8-D6DF38F886A6}"/>
                  </a:ext>
                </a:extLst>
              </p:cNvPr>
              <p:cNvCxnSpPr/>
              <p:nvPr/>
            </p:nvCxnSpPr>
            <p:spPr>
              <a:xfrm>
                <a:off x="8054136" y="5573768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14C40A0-7ABD-9E77-79EF-6C7FAD343463}"/>
                  </a:ext>
                </a:extLst>
              </p:cNvPr>
              <p:cNvCxnSpPr/>
              <p:nvPr/>
            </p:nvCxnSpPr>
            <p:spPr>
              <a:xfrm>
                <a:off x="8430271" y="5544586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9271CFE-D991-C6E3-4793-17089C573467}"/>
                  </a:ext>
                </a:extLst>
              </p:cNvPr>
              <p:cNvCxnSpPr/>
              <p:nvPr/>
            </p:nvCxnSpPr>
            <p:spPr>
              <a:xfrm>
                <a:off x="8054136" y="4597694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A7BFB4-C56E-ED5C-B0F1-E6CE4CB9BDB6}"/>
                  </a:ext>
                </a:extLst>
              </p:cNvPr>
              <p:cNvCxnSpPr/>
              <p:nvPr/>
            </p:nvCxnSpPr>
            <p:spPr>
              <a:xfrm>
                <a:off x="8430271" y="4568512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115ED0-D86D-95A2-E0E4-6A980CEB536A}"/>
                  </a:ext>
                </a:extLst>
              </p:cNvPr>
              <p:cNvSpPr txBox="1"/>
              <p:nvPr/>
            </p:nvSpPr>
            <p:spPr>
              <a:xfrm>
                <a:off x="6599891" y="5705251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unchanged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C9495-3AE5-A1ED-1785-12083FBF9557}"/>
                </a:ext>
              </a:extLst>
            </p:cNvPr>
            <p:cNvSpPr txBox="1"/>
            <p:nvPr/>
          </p:nvSpPr>
          <p:spPr>
            <a:xfrm>
              <a:off x="9631606" y="2541944"/>
              <a:ext cx="201850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11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A494B-B555-178F-88EC-A0584BA47A9E}"/>
              </a:ext>
            </a:extLst>
          </p:cNvPr>
          <p:cNvSpPr txBox="1">
            <a:spLocks/>
          </p:cNvSpPr>
          <p:nvPr/>
        </p:nvSpPr>
        <p:spPr>
          <a:xfrm>
            <a:off x="247471" y="4386259"/>
            <a:ext cx="6256091" cy="1576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clear bit 5 to a 0 without changing the other 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 = r2 &amp; ~r3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C8D238-B90C-16AF-5573-7BD4005D8CD8}"/>
              </a:ext>
            </a:extLst>
          </p:cNvPr>
          <p:cNvGrpSpPr/>
          <p:nvPr/>
        </p:nvGrpSpPr>
        <p:grpSpPr>
          <a:xfrm>
            <a:off x="4380252" y="3962466"/>
            <a:ext cx="7697567" cy="2775535"/>
            <a:chOff x="4399086" y="3851407"/>
            <a:chExt cx="7697567" cy="277553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E90B28-7ABB-5A4C-1768-B45491DE342D}"/>
                </a:ext>
              </a:extLst>
            </p:cNvPr>
            <p:cNvCxnSpPr/>
            <p:nvPr/>
          </p:nvCxnSpPr>
          <p:spPr>
            <a:xfrm>
              <a:off x="9255471" y="507823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1A9F3-61D9-2CD3-884B-6E616504FF76}"/>
                </a:ext>
              </a:extLst>
            </p:cNvPr>
            <p:cNvCxnSpPr/>
            <p:nvPr/>
          </p:nvCxnSpPr>
          <p:spPr>
            <a:xfrm>
              <a:off x="9631606" y="504904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08CEC6-1A86-0CA1-DCCC-05EEE0196202}"/>
                </a:ext>
              </a:extLst>
            </p:cNvPr>
            <p:cNvCxnSpPr/>
            <p:nvPr/>
          </p:nvCxnSpPr>
          <p:spPr>
            <a:xfrm>
              <a:off x="9255471" y="410215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09F7FB-1589-CC0E-759C-AAAEB3E56BB1}"/>
                </a:ext>
              </a:extLst>
            </p:cNvPr>
            <p:cNvCxnSpPr/>
            <p:nvPr/>
          </p:nvCxnSpPr>
          <p:spPr>
            <a:xfrm>
              <a:off x="9631606" y="407297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85A8E-E83D-B1EE-923D-2EED819556E9}"/>
                </a:ext>
              </a:extLst>
            </p:cNvPr>
            <p:cNvSpPr txBox="1"/>
            <p:nvPr/>
          </p:nvSpPr>
          <p:spPr>
            <a:xfrm>
              <a:off x="9631606" y="517426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8B5BCC-017E-8CF1-FF3D-EC4E8CF88E7D}"/>
                </a:ext>
              </a:extLst>
            </p:cNvPr>
            <p:cNvCxnSpPr/>
            <p:nvPr/>
          </p:nvCxnSpPr>
          <p:spPr>
            <a:xfrm>
              <a:off x="8376372" y="509113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C35F6A-D71A-439B-C8B2-8F051665F881}"/>
                </a:ext>
              </a:extLst>
            </p:cNvPr>
            <p:cNvCxnSpPr/>
            <p:nvPr/>
          </p:nvCxnSpPr>
          <p:spPr>
            <a:xfrm>
              <a:off x="8752507" y="506195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3CFE5-03B1-A923-AD2E-B2DABE2B4F9F}"/>
                </a:ext>
              </a:extLst>
            </p:cNvPr>
            <p:cNvCxnSpPr/>
            <p:nvPr/>
          </p:nvCxnSpPr>
          <p:spPr>
            <a:xfrm>
              <a:off x="8376372" y="41150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63D455-6916-DFB9-B475-04350DCA409C}"/>
                </a:ext>
              </a:extLst>
            </p:cNvPr>
            <p:cNvCxnSpPr/>
            <p:nvPr/>
          </p:nvCxnSpPr>
          <p:spPr>
            <a:xfrm>
              <a:off x="8752507" y="408588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A429E-1AE4-65C6-97DE-A2B56DB2A649}"/>
                </a:ext>
              </a:extLst>
            </p:cNvPr>
            <p:cNvSpPr txBox="1"/>
            <p:nvPr/>
          </p:nvSpPr>
          <p:spPr>
            <a:xfrm>
              <a:off x="6922127" y="522261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8CFE3-1E40-274E-7D41-97C7D82020D6}"/>
                </a:ext>
              </a:extLst>
            </p:cNvPr>
            <p:cNvGrpSpPr/>
            <p:nvPr/>
          </p:nvGrpSpPr>
          <p:grpSpPr>
            <a:xfrm>
              <a:off x="4399086" y="3851407"/>
              <a:ext cx="7697567" cy="2775535"/>
              <a:chOff x="4399086" y="3691603"/>
              <a:chExt cx="7697567" cy="2775535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60BB56-D57B-845A-117B-4AAFF241B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152" y="3691603"/>
                <a:ext cx="5459501" cy="27383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bic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57</a:t>
                </a:r>
                <a:endPara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AC1B2D-0F7F-9092-DC84-2CBD13A4AF0E}"/>
                  </a:ext>
                </a:extLst>
              </p:cNvPr>
              <p:cNvSpPr txBox="1"/>
              <p:nvPr/>
            </p:nvSpPr>
            <p:spPr>
              <a:xfrm>
                <a:off x="4399086" y="5759252"/>
                <a:ext cx="2159566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r3: 00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0 0000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~r3: 11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1 1111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6A6FF-E3D7-F5AE-8550-B2ADB022464C}"/>
                </a:ext>
              </a:extLst>
            </p:cNvPr>
            <p:cNvCxnSpPr/>
            <p:nvPr/>
          </p:nvCxnSpPr>
          <p:spPr>
            <a:xfrm>
              <a:off x="9215709" y="52328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FF3BEA-2214-5CAE-738C-D24F02914F33}"/>
                </a:ext>
              </a:extLst>
            </p:cNvPr>
            <p:cNvCxnSpPr/>
            <p:nvPr/>
          </p:nvCxnSpPr>
          <p:spPr>
            <a:xfrm>
              <a:off x="9591844" y="5203680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452DC-22AB-5A8F-A931-2C9A6AE2520E}"/>
                </a:ext>
              </a:extLst>
            </p:cNvPr>
            <p:cNvCxnSpPr/>
            <p:nvPr/>
          </p:nvCxnSpPr>
          <p:spPr>
            <a:xfrm>
              <a:off x="9215709" y="425678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61EAC-24D2-3BBB-41E4-780449A6F6F7}"/>
                </a:ext>
              </a:extLst>
            </p:cNvPr>
            <p:cNvCxnSpPr/>
            <p:nvPr/>
          </p:nvCxnSpPr>
          <p:spPr>
            <a:xfrm>
              <a:off x="9591844" y="422760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31B627-518A-C8A3-1074-47AA68F985E7}"/>
                </a:ext>
              </a:extLst>
            </p:cNvPr>
            <p:cNvSpPr txBox="1"/>
            <p:nvPr/>
          </p:nvSpPr>
          <p:spPr>
            <a:xfrm>
              <a:off x="9591844" y="53289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clears bit 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E138DF-BF8A-45C8-0DB4-CCC215E894AB}"/>
                </a:ext>
              </a:extLst>
            </p:cNvPr>
            <p:cNvCxnSpPr/>
            <p:nvPr/>
          </p:nvCxnSpPr>
          <p:spPr>
            <a:xfrm>
              <a:off x="8336610" y="524576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B17DE0-13FB-5EC6-A314-1173C83A0E35}"/>
                </a:ext>
              </a:extLst>
            </p:cNvPr>
            <p:cNvCxnSpPr/>
            <p:nvPr/>
          </p:nvCxnSpPr>
          <p:spPr>
            <a:xfrm>
              <a:off x="8712745" y="521658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C9408-0E0D-38FF-A1CF-C805503F96BB}"/>
                </a:ext>
              </a:extLst>
            </p:cNvPr>
            <p:cNvCxnSpPr/>
            <p:nvPr/>
          </p:nvCxnSpPr>
          <p:spPr>
            <a:xfrm>
              <a:off x="8336610" y="426969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422C7-F568-5E26-337C-A5C724D0436C}"/>
                </a:ext>
              </a:extLst>
            </p:cNvPr>
            <p:cNvCxnSpPr/>
            <p:nvPr/>
          </p:nvCxnSpPr>
          <p:spPr>
            <a:xfrm>
              <a:off x="8712745" y="424051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367C-8405-FBA6-FDE9-916468AA98DB}"/>
                </a:ext>
              </a:extLst>
            </p:cNvPr>
            <p:cNvSpPr txBox="1"/>
            <p:nvPr/>
          </p:nvSpPr>
          <p:spPr>
            <a:xfrm>
              <a:off x="6882365" y="537725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4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09750" y="262466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698195" y="2222576"/>
            <a:ext cx="4381171" cy="2412847"/>
            <a:chOff x="6698195" y="2222576"/>
            <a:chExt cx="4381171" cy="24128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5" y="2222576"/>
              <a:ext cx="430236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68971" y="131287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38296"/>
            <a:ext cx="5765380" cy="2412847"/>
            <a:chOff x="6034351" y="1238296"/>
            <a:chExt cx="5765380" cy="2412847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034351" y="1238296"/>
              <a:ext cx="5765380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AA8B50-8C46-ADD6-7075-5CD129F41F28}"/>
              </a:ext>
            </a:extLst>
          </p:cNvPr>
          <p:cNvSpPr txBox="1"/>
          <p:nvPr/>
        </p:nvSpPr>
        <p:spPr>
          <a:xfrm>
            <a:off x="6708884" y="3936554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7F30C-7648-623F-90A9-1D60B791D9A5}"/>
              </a:ext>
            </a:extLst>
          </p:cNvPr>
          <p:cNvSpPr txBox="1"/>
          <p:nvPr/>
        </p:nvSpPr>
        <p:spPr>
          <a:xfrm>
            <a:off x="9147284" y="3936553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75: 0111 0101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 : 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13600" y="4832831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379514" y="857487"/>
            <a:ext cx="5993331" cy="31396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561143" y="857487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61143" y="4263027"/>
            <a:ext cx="5005820" cy="2340681"/>
            <a:chOff x="6394997" y="3600029"/>
            <a:chExt cx="5005820" cy="2340681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394997" y="3600029"/>
              <a:ext cx="5005820" cy="23406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13425" y="976313"/>
            <a:ext cx="6530076" cy="3348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the lower 8-bits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7022772" y="241141"/>
            <a:ext cx="4487983" cy="3348365"/>
            <a:chOff x="7022772" y="241141"/>
            <a:chExt cx="4487983" cy="3348365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22772" y="241141"/>
              <a:ext cx="4487983" cy="3348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7999538" y="2738772"/>
              <a:ext cx="201850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0111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215817" y="4353324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993676"/>
              </p:ext>
            </p:extLst>
          </p:nvPr>
        </p:nvGraphicFramePr>
        <p:xfrm>
          <a:off x="69273" y="2401933"/>
          <a:ext cx="12053453" cy="402335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x &lt;&lt; 1;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= (x&gt;&gt;1)|(x&lt;&lt;31) ; 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56196" y="3012789"/>
            <a:ext cx="4104731" cy="3316236"/>
            <a:chOff x="7930405" y="1813123"/>
            <a:chExt cx="4104731" cy="33162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405" y="2755460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3510413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434729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</a:t>
            </a:r>
            <a:r>
              <a:rPr lang="en-US" dirty="0">
                <a:solidFill>
                  <a:srgbClr val="00B050"/>
                </a:solidFill>
              </a:rPr>
              <a:t>(there is no arithmetic shift left)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6918156" y="3132829"/>
            <a:ext cx="3113424" cy="2831730"/>
            <a:chOff x="854288" y="3916170"/>
            <a:chExt cx="3113424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021527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1251014" y="3171653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016D4-A8D4-57E2-F635-C95E8E18E54A}"/>
              </a:ext>
            </a:extLst>
          </p:cNvPr>
          <p:cNvSpPr/>
          <p:nvPr/>
        </p:nvSpPr>
        <p:spPr bwMode="auto">
          <a:xfrm>
            <a:off x="1228140" y="5989160"/>
            <a:ext cx="3073276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0xab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93208D-F02D-8993-CFE3-B86630985343}"/>
              </a:ext>
            </a:extLst>
          </p:cNvPr>
          <p:cNvSpPr/>
          <p:nvPr/>
        </p:nvSpPr>
        <p:spPr bwMode="auto">
          <a:xfrm>
            <a:off x="7027523" y="5970043"/>
            <a:ext cx="3021527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</a:t>
            </a: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1659203"/>
            <a:chOff x="383045" y="2533767"/>
            <a:chExt cx="11092648" cy="16592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1663983"/>
            <a:chOff x="383045" y="2528987"/>
            <a:chExt cx="11092648" cy="1663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185082"/>
            <a:ext cx="10999989" cy="1453112"/>
            <a:chOff x="939114" y="5185082"/>
            <a:chExt cx="10999989" cy="14531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185082"/>
              <a:ext cx="2032216" cy="1432508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821452"/>
            <a:chOff x="-587" y="3517439"/>
            <a:chExt cx="11939690" cy="18214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243069" y="4633474"/>
            <a:ext cx="299945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26350" y="3887474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626350" y="2429658"/>
            <a:ext cx="265209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719559" y="6033280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707886"/>
            <a:chOff x="509080" y="5700778"/>
            <a:chExt cx="1131678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66774</TotalTime>
  <Words>8017</Words>
  <Application>Microsoft Macintosh PowerPoint</Application>
  <PresentationFormat>Widescreen</PresentationFormat>
  <Paragraphs>2256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Arial Regular</vt:lpstr>
      <vt:lpstr>Calibri</vt:lpstr>
      <vt:lpstr>Consolas</vt:lpstr>
      <vt:lpstr>Courier</vt:lpstr>
      <vt:lpstr>Courier New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PowerPoint Presentation</vt:lpstr>
      <vt:lpstr>What is a Bitwise Operation?</vt:lpstr>
      <vt:lpstr>Bitwise (Bit to Bit) Operators in C</vt:lpstr>
      <vt:lpstr>Bitwise Not (vs Boolean Not)</vt:lpstr>
      <vt:lpstr>First Look: Copying Values To Registers – MVN (not)</vt:lpstr>
      <vt:lpstr>mvn – Copies NOT (~) (1's Compliment Copy)</vt:lpstr>
      <vt:lpstr>Bitwise versus C Boolean Operators</vt:lpstr>
      <vt:lpstr>Bitwise Instructions</vt:lpstr>
      <vt:lpstr>The act (operation) of Masking</vt:lpstr>
      <vt:lpstr>Mask on and Mask off</vt:lpstr>
      <vt:lpstr>Mask off versus Bit Clear</vt:lpstr>
      <vt:lpstr>Extracting (Isolate) a Field of Bits with a mask</vt:lpstr>
      <vt:lpstr>Finding if a bit is set</vt:lpstr>
      <vt:lpstr>Even/Odd : MOD %&lt;power of 2&gt;</vt:lpstr>
      <vt:lpstr>Flipping bits: bit toggle Used in PA8</vt:lpstr>
      <vt:lpstr>Shift and Rotate Instructions</vt:lpstr>
      <vt:lpstr>Arithmetic Shift Right (there is no arithmetic shift left)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Extra Slides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2894</cp:revision>
  <cp:lastPrinted>2022-11-10T18:36:43Z</cp:lastPrinted>
  <dcterms:created xsi:type="dcterms:W3CDTF">2018-10-05T16:35:28Z</dcterms:created>
  <dcterms:modified xsi:type="dcterms:W3CDTF">2022-11-15T16:05:05Z</dcterms:modified>
  <cp:category/>
</cp:coreProperties>
</file>